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3" r:id="rId17"/>
    <p:sldId id="274" r:id="rId18"/>
    <p:sldId id="272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163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89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472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9783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898771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76371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247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55501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057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848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621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4179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309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801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4808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2919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887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772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9353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bu.edu/travell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xmlns="" id="{DDCA251B-4F28-43A9-A5FD-47101E24C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xmlns="" id="{27B3E067-68A1-4E6F-8B2A-DF0DC2803F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9C31C4-D0FD-494B-8288-E34A615AD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1266958"/>
            <a:ext cx="2170393" cy="4528457"/>
          </a:xfrm>
        </p:spPr>
        <p:txBody>
          <a:bodyPr anchor="ctr">
            <a:normAutofit/>
          </a:bodyPr>
          <a:lstStyle/>
          <a:p>
            <a:pPr algn="r"/>
            <a:r>
              <a:rPr lang="en-IN" sz="3600" dirty="0">
                <a:solidFill>
                  <a:srgbClr val="FFFFFF"/>
                </a:solidFill>
              </a:rPr>
              <a:t>By: RAJSHRI TOTLA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xmlns="" id="{148F0EEF-7B63-4EC4-96D4-6AFBF46B1A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FB5E673-6D85-4457-A048-FD09048DCE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D6EFB6-F5BD-45E4-A2E5-72F8BB572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0524" y="1266958"/>
            <a:ext cx="4686468" cy="452845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6100" dirty="0"/>
              <a:t>Google Analytics Report</a:t>
            </a:r>
            <a:br>
              <a:rPr lang="en-IN" sz="6100" dirty="0"/>
            </a:br>
            <a:r>
              <a:rPr lang="en-IN" sz="1800" dirty="0"/>
              <a:t/>
            </a:r>
            <a:br>
              <a:rPr lang="en-IN" sz="1800" dirty="0"/>
            </a:br>
            <a:r>
              <a:rPr lang="en-IN" sz="1800" b="1" dirty="0"/>
              <a:t>(Using GA &amp; </a:t>
            </a:r>
            <a:r>
              <a:rPr lang="en-IN" sz="1800" b="1" dirty="0" err="1"/>
              <a:t>GoogleAnalyticsR</a:t>
            </a:r>
            <a:r>
              <a:rPr lang="en-IN" sz="1800" b="1" dirty="0"/>
              <a:t>)</a:t>
            </a:r>
            <a:r>
              <a:rPr lang="en-IN" sz="6100" dirty="0"/>
              <a:t/>
            </a:r>
            <a:br>
              <a:rPr lang="en-IN" sz="6100" dirty="0"/>
            </a:br>
            <a:r>
              <a:rPr lang="en-IN" sz="6100" dirty="0"/>
              <a:t/>
            </a:r>
            <a:br>
              <a:rPr lang="en-IN" sz="6100" dirty="0"/>
            </a:br>
            <a:r>
              <a:rPr lang="en-IN" sz="6100" dirty="0"/>
              <a:t>Traveller’s World</a:t>
            </a:r>
          </a:p>
        </p:txBody>
      </p:sp>
    </p:spTree>
    <p:extLst>
      <p:ext uri="{BB962C8B-B14F-4D97-AF65-F5344CB8AC3E}">
        <p14:creationId xmlns:p14="http://schemas.microsoft.com/office/powerpoint/2010/main" xmlns="" val="229304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C23F95-395F-4BE4-8AD7-BAACAD84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70" y="5244490"/>
            <a:ext cx="8623230" cy="1003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many people from </a:t>
            </a:r>
            <a:r>
              <a:rPr lang="en-US" sz="27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United States (state wise) </a:t>
            </a: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are interested in </a:t>
            </a:r>
            <a:r>
              <a:rPr lang="en-US" sz="27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Brussels</a:t>
            </a: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23B4ED-6170-4525-A6CE-1A84403D6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70" y="361443"/>
            <a:ext cx="8559659" cy="4730744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xmlns="" val="1416903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3C42AF-1126-4561-9832-2573A8D8C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42" y="676736"/>
            <a:ext cx="8399885" cy="3514264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FED44-A733-4B61-9625-CCCBFB90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648200"/>
            <a:ext cx="8839199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Which </a:t>
            </a:r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 state 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is best to start or  promote travel business?</a:t>
            </a:r>
          </a:p>
        </p:txBody>
      </p:sp>
    </p:spTree>
    <p:extLst>
      <p:ext uri="{BB962C8B-B14F-4D97-AF65-F5344CB8AC3E}">
        <p14:creationId xmlns:p14="http://schemas.microsoft.com/office/powerpoint/2010/main" xmlns="" val="2497407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3C42AF-1126-4561-9832-2573A8D8C0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6200"/>
            <a:ext cx="8516872" cy="2354925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FED44-A733-4B61-9625-CCCBFB90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181600"/>
            <a:ext cx="876300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Which </a:t>
            </a:r>
            <a:r>
              <a:rPr lang="en-US" sz="40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 </a:t>
            </a:r>
            <a:r>
              <a:rPr lang="en-US" sz="4000" b="1" dirty="0">
                <a:solidFill>
                  <a:srgbClr val="EBEBEB"/>
                </a:solidFill>
              </a:rPr>
              <a:t>state &amp; city </a:t>
            </a: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is best to start or  promote travel business?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FDC64D-6E4F-424B-83E9-FA0D87C73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514600"/>
            <a:ext cx="8516872" cy="26220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66241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FED44-A733-4B61-9625-CCCBFB90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100863"/>
            <a:ext cx="8686800" cy="2026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31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Languages website should support in order to increase number of visitors &amp; increase user ease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C03203A-ACBC-42A0-A614-C8AC147B4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63881"/>
            <a:ext cx="8203656" cy="3855719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xmlns="" val="2079427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F4447-D5FC-40FD-81CA-0A13FAE4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10" y="2728735"/>
            <a:ext cx="7055380" cy="1400530"/>
          </a:xfrm>
        </p:spPr>
        <p:txBody>
          <a:bodyPr/>
          <a:lstStyle/>
          <a:p>
            <a:pPr algn="ctr"/>
            <a:r>
              <a:rPr lang="en-IN" dirty="0"/>
              <a:t>Using </a:t>
            </a:r>
            <a:r>
              <a:rPr lang="en-IN" dirty="0" err="1"/>
              <a:t>GoogleAnalyticsR</a:t>
            </a:r>
            <a:r>
              <a:rPr lang="en-IN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xmlns="" val="423397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AC1FB3-E60F-485E-81EB-525CAE4D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 CODE SNIPPET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684814-5880-493B-A518-3766FB7AB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4" y="1219200"/>
            <a:ext cx="8175316" cy="541019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library(</a:t>
            </a:r>
            <a:r>
              <a:rPr lang="en-IN" dirty="0" err="1"/>
              <a:t>googleAnalyticsR</a:t>
            </a:r>
            <a:r>
              <a:rPr lang="en-IN" dirty="0"/>
              <a:t>)</a:t>
            </a:r>
          </a:p>
          <a:p>
            <a:r>
              <a:rPr lang="en-IN" dirty="0"/>
              <a:t>library(</a:t>
            </a:r>
            <a:r>
              <a:rPr lang="en-IN" dirty="0" err="1"/>
              <a:t>googleAuthR</a:t>
            </a:r>
            <a:r>
              <a:rPr lang="en-IN" dirty="0"/>
              <a:t>)</a:t>
            </a:r>
          </a:p>
          <a:p>
            <a:r>
              <a:rPr lang="en-IN" dirty="0"/>
              <a:t>library(ggplot2)</a:t>
            </a:r>
          </a:p>
          <a:p>
            <a:endParaRPr lang="en-IN" dirty="0"/>
          </a:p>
          <a:p>
            <a:r>
              <a:rPr lang="en-IN" dirty="0" err="1"/>
              <a:t>ga_auth</a:t>
            </a:r>
            <a:r>
              <a:rPr lang="en-IN" dirty="0"/>
              <a:t>(".</a:t>
            </a:r>
            <a:r>
              <a:rPr lang="en-IN" dirty="0" err="1"/>
              <a:t>httr-oauth</a:t>
            </a:r>
            <a:r>
              <a:rPr lang="en-IN" dirty="0"/>
              <a:t>")</a:t>
            </a:r>
          </a:p>
          <a:p>
            <a:r>
              <a:rPr lang="en-IN" dirty="0" err="1"/>
              <a:t>my_accounts</a:t>
            </a:r>
            <a:r>
              <a:rPr lang="en-IN" dirty="0"/>
              <a:t> &lt;- </a:t>
            </a:r>
            <a:r>
              <a:rPr lang="en-IN" dirty="0" err="1"/>
              <a:t>ga_account_list</a:t>
            </a:r>
            <a:r>
              <a:rPr lang="en-IN" dirty="0"/>
              <a:t>()</a:t>
            </a:r>
          </a:p>
          <a:p>
            <a:endParaRPr lang="en-IN" dirty="0"/>
          </a:p>
          <a:p>
            <a:r>
              <a:rPr lang="en-IN" dirty="0" err="1"/>
              <a:t>google_analytics</a:t>
            </a:r>
            <a:r>
              <a:rPr lang="en-IN" dirty="0"/>
              <a:t>(</a:t>
            </a:r>
            <a:r>
              <a:rPr lang="en-IN" dirty="0" err="1"/>
              <a:t>my_id</a:t>
            </a:r>
            <a:r>
              <a:rPr lang="en-IN" dirty="0"/>
              <a:t>, </a:t>
            </a:r>
          </a:p>
          <a:p>
            <a:pPr marL="0" indent="0">
              <a:buNone/>
            </a:pPr>
            <a:r>
              <a:rPr lang="en-IN" dirty="0"/>
              <a:t>                               </a:t>
            </a:r>
            <a:r>
              <a:rPr lang="en-IN" dirty="0" err="1"/>
              <a:t>date_range</a:t>
            </a:r>
            <a:r>
              <a:rPr lang="en-IN" dirty="0"/>
              <a:t> = c("2019-02-18", "2019-02-23"),</a:t>
            </a:r>
          </a:p>
          <a:p>
            <a:pPr marL="0" indent="0">
              <a:buNone/>
            </a:pPr>
            <a:r>
              <a:rPr lang="en-IN" dirty="0"/>
              <a:t>                               metrics = c("</a:t>
            </a:r>
            <a:r>
              <a:rPr lang="en-IN" dirty="0" err="1"/>
              <a:t>sessions","pageviews</a:t>
            </a:r>
            <a:r>
              <a:rPr lang="en-IN" dirty="0"/>
              <a:t>",</a:t>
            </a:r>
          </a:p>
          <a:p>
            <a:pPr marL="0" indent="0">
              <a:buNone/>
            </a:pPr>
            <a:r>
              <a:rPr lang="en-IN" dirty="0"/>
              <a:t>                                           "</a:t>
            </a:r>
            <a:r>
              <a:rPr lang="en-IN" dirty="0" err="1"/>
              <a:t>entrances","bounces</a:t>
            </a:r>
            <a:r>
              <a:rPr lang="en-IN" dirty="0"/>
              <a:t>"),</a:t>
            </a:r>
          </a:p>
          <a:p>
            <a:pPr marL="0" indent="0">
              <a:buNone/>
            </a:pPr>
            <a:r>
              <a:rPr lang="en-IN" dirty="0"/>
              <a:t>                               dimensions = c("date","</a:t>
            </a:r>
            <a:r>
              <a:rPr lang="en-IN" dirty="0" err="1"/>
              <a:t>deviceCategory</a:t>
            </a:r>
            <a:r>
              <a:rPr lang="en-IN" dirty="0"/>
              <a:t>",</a:t>
            </a:r>
          </a:p>
          <a:p>
            <a:pPr marL="0" indent="0">
              <a:buNone/>
            </a:pPr>
            <a:r>
              <a:rPr lang="en-IN" dirty="0"/>
              <a:t>                                              "</a:t>
            </a:r>
            <a:r>
              <a:rPr lang="en-IN" dirty="0" err="1"/>
              <a:t>channelGrouping</a:t>
            </a:r>
            <a:r>
              <a:rPr lang="en-IN" dirty="0"/>
              <a:t>"),</a:t>
            </a:r>
          </a:p>
          <a:p>
            <a:pPr marL="0" indent="0">
              <a:buNone/>
            </a:pPr>
            <a:r>
              <a:rPr lang="en-IN" dirty="0"/>
              <a:t>                               </a:t>
            </a:r>
            <a:r>
              <a:rPr lang="en-IN" dirty="0" err="1"/>
              <a:t>anti_sample</a:t>
            </a:r>
            <a:r>
              <a:rPr lang="en-IN" dirty="0"/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xmlns="" val="129260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FED44-A733-4B61-9625-CCCBFB90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9" y="5181600"/>
            <a:ext cx="9143771" cy="1350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4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Sessions by Device </a:t>
            </a:r>
            <a:r>
              <a:rPr lang="en-US" sz="4000" dirty="0">
                <a:solidFill>
                  <a:srgbClr val="EBEBEB"/>
                </a:solidFill>
              </a:rPr>
              <a:t>Category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1100" dirty="0" err="1">
                <a:solidFill>
                  <a:srgbClr val="EBEBEB"/>
                </a:solidFill>
              </a:rPr>
              <a:t>google_analytics</a:t>
            </a:r>
            <a:r>
              <a:rPr lang="en-US" sz="1100" dirty="0">
                <a:solidFill>
                  <a:srgbClr val="EBEBEB"/>
                </a:solidFill>
              </a:rPr>
              <a:t>(</a:t>
            </a:r>
            <a:r>
              <a:rPr lang="en-US" sz="1100" dirty="0" err="1">
                <a:solidFill>
                  <a:srgbClr val="EBEBEB"/>
                </a:solidFill>
              </a:rPr>
              <a:t>my_id</a:t>
            </a:r>
            <a:r>
              <a:rPr lang="en-US" sz="1100" dirty="0">
                <a:solidFill>
                  <a:srgbClr val="EBEBEB"/>
                </a:solidFill>
              </a:rPr>
              <a:t>, 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 err="1">
                <a:solidFill>
                  <a:srgbClr val="EBEBEB"/>
                </a:solidFill>
              </a:rPr>
              <a:t>date_range</a:t>
            </a:r>
            <a:r>
              <a:rPr lang="en-US" sz="1100" dirty="0">
                <a:solidFill>
                  <a:srgbClr val="EBEBEB"/>
                </a:solidFill>
              </a:rPr>
              <a:t> = c("2019-02-18", "2019-02-23"),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>
                <a:solidFill>
                  <a:srgbClr val="EBEBEB"/>
                </a:solidFill>
              </a:rPr>
              <a:t>		metrics = c("</a:t>
            </a:r>
            <a:r>
              <a:rPr lang="en-US" sz="1100" dirty="0" err="1">
                <a:solidFill>
                  <a:srgbClr val="EBEBEB"/>
                </a:solidFill>
              </a:rPr>
              <a:t>sessions","pageviews</a:t>
            </a:r>
            <a:r>
              <a:rPr lang="en-US" sz="1100" dirty="0">
                <a:solidFill>
                  <a:srgbClr val="EBEBEB"/>
                </a:solidFill>
              </a:rPr>
              <a:t>", "</a:t>
            </a:r>
            <a:r>
              <a:rPr lang="en-US" sz="1100" dirty="0" err="1">
                <a:solidFill>
                  <a:srgbClr val="EBEBEB"/>
                </a:solidFill>
              </a:rPr>
              <a:t>entrances","bounces</a:t>
            </a:r>
            <a:r>
              <a:rPr lang="en-US" sz="1100" dirty="0">
                <a:solidFill>
                  <a:srgbClr val="EBEBEB"/>
                </a:solidFill>
              </a:rPr>
              <a:t>"),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>
                <a:solidFill>
                  <a:srgbClr val="EBEBEB"/>
                </a:solidFill>
              </a:rPr>
              <a:t>                                  dimensions = c("date","</a:t>
            </a:r>
            <a:r>
              <a:rPr lang="en-US" sz="1100" dirty="0" err="1">
                <a:solidFill>
                  <a:srgbClr val="EBEBEB"/>
                </a:solidFill>
              </a:rPr>
              <a:t>deviceCategory</a:t>
            </a:r>
            <a:r>
              <a:rPr lang="en-US" sz="1100" dirty="0">
                <a:solidFill>
                  <a:srgbClr val="EBEBEB"/>
                </a:solidFill>
              </a:rPr>
              <a:t>", "</a:t>
            </a:r>
            <a:r>
              <a:rPr lang="en-US" sz="1100" dirty="0" err="1">
                <a:solidFill>
                  <a:srgbClr val="EBEBEB"/>
                </a:solidFill>
              </a:rPr>
              <a:t>channelGrouping</a:t>
            </a:r>
            <a:r>
              <a:rPr lang="en-US" sz="1100" dirty="0">
                <a:solidFill>
                  <a:srgbClr val="EBEBEB"/>
                </a:solidFill>
              </a:rPr>
              <a:t>"),</a:t>
            </a:r>
            <a:br>
              <a:rPr lang="en-US" sz="1100" dirty="0">
                <a:solidFill>
                  <a:srgbClr val="EBEBEB"/>
                </a:solidFill>
              </a:rPr>
            </a:br>
            <a:r>
              <a:rPr lang="en-US" sz="1100" dirty="0" err="1">
                <a:solidFill>
                  <a:srgbClr val="EBEBEB"/>
                </a:solidFill>
              </a:rPr>
              <a:t>anti_sample</a:t>
            </a:r>
            <a:r>
              <a:rPr lang="en-US" sz="1100" dirty="0">
                <a:solidFill>
                  <a:srgbClr val="EBEBEB"/>
                </a:solidFill>
              </a:rPr>
              <a:t> = TRUE)</a:t>
            </a:r>
            <a:br>
              <a:rPr lang="en-US" sz="1100" dirty="0">
                <a:solidFill>
                  <a:srgbClr val="EBEBEB"/>
                </a:solidFill>
              </a:rPr>
            </a:br>
            <a:endParaRPr lang="en-US" sz="11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AC096C-D42E-4E11-AF10-C5DA0C02F6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270" y="304800"/>
            <a:ext cx="8317730" cy="44747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00612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20F6071B-48FA-4685-A9C9-A7B21E1C14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C56044C-1580-4C45-8AA3-F2A07478B4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7DE548AA-7E1A-497C-8B79-C74F42ACFB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5" y="3280011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51A8E3CE-561F-42BE-B6A2-FBE96F9A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gray">
          <a:xfrm>
            <a:off x="0" y="3579207"/>
            <a:ext cx="9143771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CFED44-A733-4B61-9625-CCCBFB90A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81600"/>
            <a:ext cx="9067800" cy="135052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Number of exits/Page</a:t>
            </a:r>
            <a:r>
              <a:rPr lang="en-US" sz="1000" dirty="0">
                <a:solidFill>
                  <a:srgbClr val="EBEBEB"/>
                </a:solidFill>
              </a:rPr>
              <a:t/>
            </a:r>
            <a:br>
              <a:rPr lang="en-US" sz="1000" dirty="0">
                <a:solidFill>
                  <a:srgbClr val="EBEBEB"/>
                </a:solidFill>
              </a:rPr>
            </a:br>
            <a:r>
              <a:rPr lang="en-US" sz="1000" dirty="0" err="1">
                <a:solidFill>
                  <a:srgbClr val="EBEBEB"/>
                </a:solidFill>
              </a:rPr>
              <a:t>google_analytics</a:t>
            </a:r>
            <a:r>
              <a:rPr lang="en-US" sz="1000" dirty="0">
                <a:solidFill>
                  <a:srgbClr val="EBEBEB"/>
                </a:solidFill>
              </a:rPr>
              <a:t>(</a:t>
            </a:r>
            <a:r>
              <a:rPr lang="en-US" sz="1000" dirty="0" err="1">
                <a:solidFill>
                  <a:srgbClr val="EBEBEB"/>
                </a:solidFill>
              </a:rPr>
              <a:t>my_id</a:t>
            </a:r>
            <a:r>
              <a:rPr lang="en-US" sz="1000" dirty="0">
                <a:solidFill>
                  <a:srgbClr val="EBEBEB"/>
                </a:solidFill>
              </a:rPr>
              <a:t>, </a:t>
            </a:r>
            <a:r>
              <a:rPr lang="en-US" sz="1000" dirty="0" err="1">
                <a:solidFill>
                  <a:srgbClr val="EBEBEB"/>
                </a:solidFill>
              </a:rPr>
              <a:t>date_range</a:t>
            </a:r>
            <a:r>
              <a:rPr lang="en-US" sz="1000" dirty="0">
                <a:solidFill>
                  <a:srgbClr val="EBEBEB"/>
                </a:solidFill>
              </a:rPr>
              <a:t> = c("2019-02-18", "2019-02-23"),</a:t>
            </a:r>
            <a:br>
              <a:rPr lang="en-US" sz="1000" dirty="0">
                <a:solidFill>
                  <a:srgbClr val="EBEBEB"/>
                </a:solidFill>
              </a:rPr>
            </a:br>
            <a:r>
              <a:rPr lang="en-US" sz="1000" dirty="0">
                <a:solidFill>
                  <a:srgbClr val="EBEBEB"/>
                </a:solidFill>
              </a:rPr>
              <a:t>	metrics = c("</a:t>
            </a:r>
            <a:r>
              <a:rPr lang="en-US" sz="1000" dirty="0" err="1">
                <a:solidFill>
                  <a:srgbClr val="EBEBEB"/>
                </a:solidFill>
              </a:rPr>
              <a:t>ga:exits</a:t>
            </a:r>
            <a:r>
              <a:rPr lang="en-US" sz="1000" dirty="0">
                <a:solidFill>
                  <a:srgbClr val="EBEBEB"/>
                </a:solidFill>
              </a:rPr>
              <a:t>"),</a:t>
            </a:r>
            <a:br>
              <a:rPr lang="en-US" sz="1000" dirty="0">
                <a:solidFill>
                  <a:srgbClr val="EBEBEB"/>
                </a:solidFill>
              </a:rPr>
            </a:br>
            <a:r>
              <a:rPr lang="en-US" sz="1000" dirty="0">
                <a:solidFill>
                  <a:srgbClr val="EBEBEB"/>
                </a:solidFill>
              </a:rPr>
              <a:t>                             dimensions = c("</a:t>
            </a:r>
            <a:r>
              <a:rPr lang="en-US" sz="1000" dirty="0" err="1">
                <a:solidFill>
                  <a:srgbClr val="EBEBEB"/>
                </a:solidFill>
              </a:rPr>
              <a:t>ga:pageTitle</a:t>
            </a:r>
            <a:r>
              <a:rPr lang="en-US" sz="1000" dirty="0">
                <a:solidFill>
                  <a:srgbClr val="EBEBEB"/>
                </a:solidFill>
              </a:rPr>
              <a:t>"),</a:t>
            </a:r>
            <a:br>
              <a:rPr lang="en-US" sz="1000" dirty="0">
                <a:solidFill>
                  <a:srgbClr val="EBEBEB"/>
                </a:solidFill>
              </a:rPr>
            </a:br>
            <a:r>
              <a:rPr lang="en-US" sz="1000" dirty="0">
                <a:solidFill>
                  <a:srgbClr val="EBEBEB"/>
                </a:solidFill>
              </a:rPr>
              <a:t>           </a:t>
            </a:r>
            <a:r>
              <a:rPr lang="en-US" sz="1000" dirty="0" err="1">
                <a:solidFill>
                  <a:srgbClr val="EBEBEB"/>
                </a:solidFill>
              </a:rPr>
              <a:t>anti_sample</a:t>
            </a:r>
            <a:r>
              <a:rPr lang="en-US" sz="1000" dirty="0">
                <a:solidFill>
                  <a:srgbClr val="EBEBEB"/>
                </a:solidFill>
              </a:rPr>
              <a:t> = TRUE)</a:t>
            </a:r>
            <a:endParaRPr lang="en-US" sz="10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F8D7224-8446-4CDD-8863-0DDF9C23B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897" y="280964"/>
            <a:ext cx="8358703" cy="49768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8785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538439-51F5-4EE6-B8FD-DAC79448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AB3DE96-C933-49A0-AC27-EB671ABBA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Page hits directly proportional to user interests</a:t>
            </a:r>
          </a:p>
          <a:p>
            <a:r>
              <a:rPr lang="en-IN" dirty="0"/>
              <a:t>Bounce rate indirectly proportional to user interests</a:t>
            </a:r>
          </a:p>
          <a:p>
            <a:r>
              <a:rPr lang="en-IN" dirty="0"/>
              <a:t>Explored data Country-&gt;State-&gt;Regions</a:t>
            </a:r>
          </a:p>
          <a:p>
            <a:r>
              <a:rPr lang="en-IN" dirty="0"/>
              <a:t>Other options: device category, operating systems, network providers, etc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347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160C90-923C-413C-B6BF-F1275145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2895600"/>
            <a:ext cx="7055380" cy="1400530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xmlns="" val="3953674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60C8D7-B3F4-48F9-9B3D-BD81B8E2A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420" y="452718"/>
            <a:ext cx="7055380" cy="1400530"/>
          </a:xfrm>
        </p:spPr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A1926C-C44B-4D3E-A298-DE940D4AD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1671919"/>
            <a:ext cx="6711654" cy="4195481"/>
          </a:xfrm>
        </p:spPr>
        <p:txBody>
          <a:bodyPr>
            <a:normAutofit/>
          </a:bodyPr>
          <a:lstStyle/>
          <a:p>
            <a:r>
              <a:rPr lang="en-IN" dirty="0"/>
              <a:t>Weblink : </a:t>
            </a:r>
            <a:r>
              <a:rPr lang="en-IN" dirty="0">
                <a:hlinkClick r:id="rId2"/>
              </a:rPr>
              <a:t>https://sites.google.com/bu.edu/traveller/</a:t>
            </a:r>
            <a:endParaRPr lang="en-IN" dirty="0"/>
          </a:p>
          <a:p>
            <a:r>
              <a:rPr lang="en-IN" dirty="0"/>
              <a:t>How users can use?</a:t>
            </a:r>
          </a:p>
          <a:p>
            <a:pPr lvl="1"/>
            <a:r>
              <a:rPr lang="en-IN" dirty="0"/>
              <a:t>For famous tourist attractions</a:t>
            </a:r>
          </a:p>
          <a:p>
            <a:pPr lvl="1"/>
            <a:r>
              <a:rPr lang="en-IN" dirty="0"/>
              <a:t>Reference for travel itinerary</a:t>
            </a:r>
          </a:p>
          <a:p>
            <a:r>
              <a:rPr lang="en-IN" dirty="0"/>
              <a:t>How businesses can use it?</a:t>
            </a:r>
          </a:p>
          <a:p>
            <a:pPr lvl="1"/>
            <a:r>
              <a:rPr lang="en-IN" dirty="0"/>
              <a:t>To know people’s travel interest</a:t>
            </a:r>
          </a:p>
          <a:p>
            <a:pPr lvl="2"/>
            <a:r>
              <a:rPr lang="en-IN" dirty="0"/>
              <a:t>Demographically</a:t>
            </a:r>
          </a:p>
          <a:p>
            <a:pPr lvl="2"/>
            <a:r>
              <a:rPr lang="en-IN" dirty="0"/>
              <a:t>Age Wise</a:t>
            </a:r>
          </a:p>
          <a:p>
            <a:pPr lvl="2"/>
            <a:r>
              <a:rPr lang="en-IN" dirty="0"/>
              <a:t>Most desirable places, etc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85030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967A9E-AC96-4A86-A627-5050F5DE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04800"/>
            <a:ext cx="7315200" cy="1752600"/>
          </a:xfrm>
        </p:spPr>
        <p:txBody>
          <a:bodyPr/>
          <a:lstStyle/>
          <a:p>
            <a:r>
              <a:rPr lang="en-IN" dirty="0"/>
              <a:t>WEBSITE SNIPPETS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1AA3E71-F12C-49B4-85AA-780727DA0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39" t="5115" r="48820" b="17466"/>
          <a:stretch/>
        </p:blipFill>
        <p:spPr>
          <a:xfrm>
            <a:off x="762000" y="1447800"/>
            <a:ext cx="1618861" cy="297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99FF9F0-9348-458C-BEE3-5A3E3BEDFA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1481" b="7037"/>
          <a:stretch/>
        </p:blipFill>
        <p:spPr>
          <a:xfrm>
            <a:off x="4345381" y="1447800"/>
            <a:ext cx="4063229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8F35AD0-D6FB-4F54-AE11-9282713130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1481" b="5556"/>
          <a:stretch/>
        </p:blipFill>
        <p:spPr>
          <a:xfrm>
            <a:off x="4343400" y="3886200"/>
            <a:ext cx="4082143" cy="2286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6D6261-AF00-4F79-83F9-43B27C164E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11481" b="5556"/>
          <a:stretch/>
        </p:blipFill>
        <p:spPr>
          <a:xfrm>
            <a:off x="762000" y="4572000"/>
            <a:ext cx="3429000" cy="1600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9B882A2-0CE6-48DF-9A95-54C30B41B9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341" t="4814" r="51668" b="18149"/>
          <a:stretch/>
        </p:blipFill>
        <p:spPr>
          <a:xfrm>
            <a:off x="2572139" y="1447800"/>
            <a:ext cx="1618861" cy="2971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506605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ADD158-4B00-4516-89C0-75FAB92D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7821090" cy="1400530"/>
          </a:xfrm>
        </p:spPr>
        <p:txBody>
          <a:bodyPr/>
          <a:lstStyle/>
          <a:p>
            <a:r>
              <a:rPr lang="en-IN" dirty="0"/>
              <a:t>ANALYZED DATA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D30A15-1A77-4B77-A3C1-763C2659A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Travel agencies </a:t>
            </a:r>
          </a:p>
          <a:p>
            <a:pPr lvl="1"/>
            <a:r>
              <a:rPr lang="en-IN" dirty="0"/>
              <a:t>Clear requirements / Target customers</a:t>
            </a:r>
          </a:p>
          <a:p>
            <a:pPr lvl="1"/>
            <a:r>
              <a:rPr lang="en-IN" dirty="0"/>
              <a:t>Can make predicted, tailored &amp; better travel itineraries</a:t>
            </a:r>
          </a:p>
          <a:p>
            <a:pPr lvl="1"/>
            <a:r>
              <a:rPr lang="en-IN" dirty="0"/>
              <a:t>More customers, more business</a:t>
            </a:r>
          </a:p>
          <a:p>
            <a:r>
              <a:rPr lang="en-IN" dirty="0"/>
              <a:t>Advertisers</a:t>
            </a:r>
          </a:p>
          <a:p>
            <a:pPr lvl="1"/>
            <a:r>
              <a:rPr lang="en-IN" dirty="0"/>
              <a:t>Know what and where to advertise</a:t>
            </a:r>
          </a:p>
          <a:p>
            <a:r>
              <a:rPr lang="en-IN" dirty="0"/>
              <a:t>Product companies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7408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49208-6B92-4E41-90AF-D6C3A3A9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" y="458137"/>
            <a:ext cx="6798734" cy="913469"/>
          </a:xfrm>
        </p:spPr>
        <p:txBody>
          <a:bodyPr>
            <a:normAutofit/>
          </a:bodyPr>
          <a:lstStyle/>
          <a:p>
            <a:r>
              <a:rPr lang="en-IN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CB2275A-B6CE-4F0D-ABED-79999062C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B0D81D-A3CC-4F65-80E7-B639ECFE7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839200" cy="48768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B1C942A-4916-422B-B751-353140B00123}"/>
              </a:ext>
            </a:extLst>
          </p:cNvPr>
          <p:cNvSpPr txBox="1"/>
          <p:nvPr/>
        </p:nvSpPr>
        <p:spPr>
          <a:xfrm>
            <a:off x="285057" y="4114800"/>
            <a:ext cx="39821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Users: 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Total no of users visited website in last 8 days</a:t>
            </a:r>
          </a:p>
          <a:p>
            <a:endParaRPr lang="en-IN" dirty="0">
              <a:solidFill>
                <a:schemeClr val="bg2">
                  <a:lumMod val="75000"/>
                </a:schemeClr>
              </a:solidFill>
              <a:latin typeface="Abadi" panose="020B0604020202020204" pitchFamily="34" charset="0"/>
            </a:endParaRP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Country: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 Demographic distribution of users </a:t>
            </a:r>
          </a:p>
          <a:p>
            <a:endParaRPr lang="en-IN" dirty="0">
              <a:solidFill>
                <a:schemeClr val="bg2">
                  <a:lumMod val="75000"/>
                </a:schemeClr>
              </a:solidFill>
              <a:latin typeface="Abadi" panose="020B0604020202020204" pitchFamily="34" charset="0"/>
            </a:endParaRP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Bounce Rate: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  <a:latin typeface="Abadi" panose="020B0604020202020204" pitchFamily="34" charset="0"/>
              </a:rPr>
              <a:t> Users who left promptly</a:t>
            </a:r>
          </a:p>
        </p:txBody>
      </p:sp>
    </p:spTree>
    <p:extLst>
      <p:ext uri="{BB962C8B-B14F-4D97-AF65-F5344CB8AC3E}">
        <p14:creationId xmlns:p14="http://schemas.microsoft.com/office/powerpoint/2010/main" xmlns="" val="14513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0EBCFF-915E-4C09-B718-66D409FE3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09800"/>
            <a:ext cx="6620969" cy="1653180"/>
          </a:xfrm>
        </p:spPr>
        <p:txBody>
          <a:bodyPr/>
          <a:lstStyle/>
          <a:p>
            <a:pPr algn="ctr"/>
            <a:r>
              <a:rPr lang="en-IN" sz="6000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xmlns="" val="423311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34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35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3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38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0">
            <a:extLst>
              <a:ext uri="{FF2B5EF4-FFF2-40B4-BE49-F238E27FC236}">
                <a16:creationId xmlns:a16="http://schemas.microsoft.com/office/drawing/2014/main" xmlns="" id="{D27CF008-4B18-436D-B2D5-C1346C1243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xmlns="" id="{CE22DAD8-5F67-4B73-ADA9-06EF381F7A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xmlns="" id="{77DB11C6-561D-47B8-9F3E-04F8CB42A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b="5437"/>
          <a:stretch/>
        </p:blipFill>
        <p:spPr>
          <a:xfrm>
            <a:off x="228600" y="381000"/>
            <a:ext cx="8741278" cy="3372695"/>
          </a:xfrm>
          <a:prstGeom prst="rect">
            <a:avLst/>
          </a:prstGeom>
          <a:ln w="19050">
            <a:solidFill>
              <a:schemeClr val="tx1"/>
            </a:solidFill>
          </a:ln>
          <a:effectLst/>
        </p:spPr>
      </p:pic>
      <p:sp>
        <p:nvSpPr>
          <p:cNvPr id="43" name="Freeform: Shape 26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03AE7B-51FA-422A-8115-C0FAEBB1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4940622"/>
            <a:ext cx="8817478" cy="16807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Which place users are most interested to travel?</a:t>
            </a:r>
            <a:r>
              <a:rPr lang="en-US" sz="2600" dirty="0">
                <a:solidFill>
                  <a:srgbClr val="EBEBEB"/>
                </a:solidFill>
              </a:rPr>
              <a:t/>
            </a:r>
            <a:br>
              <a:rPr lang="en-US" sz="2600" dirty="0">
                <a:solidFill>
                  <a:srgbClr val="EBEBEB"/>
                </a:solidFill>
              </a:rPr>
            </a:br>
            <a:r>
              <a:rPr lang="en-US" sz="2600" dirty="0">
                <a:solidFill>
                  <a:srgbClr val="EBEBEB"/>
                </a:solidFill>
              </a:rPr>
              <a:t/>
            </a:r>
            <a:br>
              <a:rPr lang="en-US" sz="2600" dirty="0">
                <a:solidFill>
                  <a:srgbClr val="EBEBEB"/>
                </a:solidFill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Proportional to </a:t>
            </a:r>
            <a:r>
              <a:rPr lang="en-US" sz="2600" dirty="0">
                <a:solidFill>
                  <a:srgbClr val="EBEBEB"/>
                </a:solidFill>
              </a:rPr>
              <a:t>number of</a:t>
            </a: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page visits</a:t>
            </a:r>
            <a:r>
              <a:rPr lang="en-US" sz="2600" dirty="0">
                <a:solidFill>
                  <a:srgbClr val="EBEBEB"/>
                </a:solidFill>
              </a:rPr>
              <a:t/>
            </a:r>
            <a:br>
              <a:rPr lang="en-US" sz="2600" dirty="0">
                <a:solidFill>
                  <a:srgbClr val="EBEBEB"/>
                </a:solidFill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India</a:t>
            </a: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USA</a:t>
            </a:r>
            <a:b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Amsterda</a:t>
            </a:r>
            <a:r>
              <a:rPr lang="en-US" sz="2600" dirty="0">
                <a:solidFill>
                  <a:srgbClr val="EBEBEB"/>
                </a:solidFill>
              </a:rPr>
              <a:t>m</a:t>
            </a:r>
            <a:endParaRPr lang="en-US" sz="2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365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E7DF80-6400-474D-8D6F-9A717B13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Interaction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E04EE8-288A-4927-AC8D-9BA8EDBBC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AB4EC3-5708-4E2B-BB75-CCDAB6F6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458200" cy="47390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80989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302775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141809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56759" y="1676400"/>
            <a:ext cx="211455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5999559" y="0"/>
            <a:ext cx="1202540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6454408" y="6096000"/>
            <a:ext cx="745301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D27CF008-4B18-436D-B2D5-C1346C1243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5"/>
            <a:ext cx="9143771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E22DAD8-5F67-4B73-ADA9-06EF381F7A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xmlns="" id="{E4F17063-EDA4-417B-946F-BA357F3B39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9954" y="3753695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D36F3EEA-55D4-4677-80E7-92D00B8F34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055533"/>
            <a:ext cx="9144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747A6-9592-4F0F-9C31-CAA1279B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56" y="4874933"/>
            <a:ext cx="8437713" cy="1241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</a:pP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How many people from </a:t>
            </a:r>
            <a:r>
              <a:rPr lang="en-US" sz="2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India (state wise)</a:t>
            </a: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are interested in </a:t>
            </a:r>
            <a:r>
              <a:rPr lang="en-US" sz="2600" b="1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Amsterdam</a:t>
            </a:r>
            <a:r>
              <a:rPr lang="en-US" sz="2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0B756C-698B-41B5-9AB6-8BDE336EB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22039"/>
            <a:ext cx="8266509" cy="44547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6341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FFFF00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301</Words>
  <Application>Microsoft Office PowerPoint</Application>
  <PresentationFormat>On-screen Show (4:3)</PresentationFormat>
  <Paragraphs>62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Google Analytics Report  (Using GA &amp; GoogleAnalyticsR)  Traveller’s World</vt:lpstr>
      <vt:lpstr>ABOUT</vt:lpstr>
      <vt:lpstr>WEBSITE SNIPPETS</vt:lpstr>
      <vt:lpstr>ANALYZED DATA INTERPRETATION</vt:lpstr>
      <vt:lpstr>OVERVIEW</vt:lpstr>
      <vt:lpstr>GOALS</vt:lpstr>
      <vt:lpstr>Which place users are most interested to travel?  Proportional to number of page visits India USA Amsterdam</vt:lpstr>
      <vt:lpstr>User Interaction Flow</vt:lpstr>
      <vt:lpstr>How many people from India (state wise) are interested in Amsterdam?</vt:lpstr>
      <vt:lpstr>How many people from United States (state wise) are interested in Brussels?</vt:lpstr>
      <vt:lpstr>Which US state is best to start or  promote travel business?</vt:lpstr>
      <vt:lpstr>Which US state &amp; city is best to start or  promote travel business?</vt:lpstr>
      <vt:lpstr>Languages website should support in order to increase number of visitors &amp; increase user ease experience</vt:lpstr>
      <vt:lpstr>Using GoogleAnalyticsR API</vt:lpstr>
      <vt:lpstr>R CODE SNIPPET</vt:lpstr>
      <vt:lpstr>Sessions by Device Category google_analytics(my_id,  date_range = c("2019-02-18", "2019-02-23"),   metrics = c("sessions","pageviews", "entrances","bounces"),                                   dimensions = c("date","deviceCategory", "channelGrouping"), anti_sample = TRUE) </vt:lpstr>
      <vt:lpstr>Number of exits/Page google_analytics(my_id, date_range = c("2019-02-18", "2019-02-23"),  metrics = c("ga:exits"),                              dimensions = c("ga:pageTitle"),            anti_sample = TRUE)</vt:lpstr>
      <vt:lpstr>CONCLUSION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Analytics Report  Traveller’s World</dc:title>
  <dc:creator>Totla, Rajshri</dc:creator>
  <cp:lastModifiedBy>RAJSHRI TOTLA</cp:lastModifiedBy>
  <cp:revision>17</cp:revision>
  <dcterms:created xsi:type="dcterms:W3CDTF">2019-02-25T06:59:58Z</dcterms:created>
  <dcterms:modified xsi:type="dcterms:W3CDTF">2019-07-07T08:51:05Z</dcterms:modified>
</cp:coreProperties>
</file>